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A4C5A-CC04-428B-9836-BDF905421A0F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FF7F7-3170-46FD-AEB8-D35FFFAFBBA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  </a:t>
            </a:r>
            <a:r>
              <a:rPr lang="ru-RU" dirty="0" err="1"/>
              <a:t>Техникалық құралдардың сенімділігін</a:t>
            </a:r>
            <a:r>
              <a:rPr lang="ru-RU" dirty="0"/>
              <a:t> </a:t>
            </a:r>
            <a:r>
              <a:rPr lang="ru-RU" dirty="0" err="1"/>
              <a:t>қамтамасыз ету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Техникалық құралдарды пайдаланудың сенімділігі</a:t>
            </a:r>
            <a:r>
              <a:rPr lang="ru-RU" dirty="0"/>
              <a:t> мен </a:t>
            </a:r>
            <a:r>
              <a:rPr lang="ru-RU" dirty="0" err="1"/>
              <a:t>ұйымдастырылуы олардың жұмыс істеу</a:t>
            </a:r>
            <a:r>
              <a:rPr lang="ru-RU" dirty="0"/>
              <a:t> </a:t>
            </a:r>
            <a:r>
              <a:rPr lang="ru-RU" dirty="0" err="1"/>
              <a:t>тиімділігіне</a:t>
            </a:r>
            <a:r>
              <a:rPr lang="ru-RU" dirty="0"/>
              <a:t> </a:t>
            </a:r>
            <a:r>
              <a:rPr lang="ru-RU" dirty="0" err="1"/>
              <a:t>айтарлықтай әсер етеді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Сенімділік</a:t>
            </a:r>
            <a:r>
              <a:rPr lang="ru-RU" dirty="0"/>
              <a:t> </a:t>
            </a:r>
            <a:r>
              <a:rPr lang="ru-RU" dirty="0" err="1"/>
              <a:t>жағдайында техникалық құралдардың белгіленген</a:t>
            </a:r>
            <a:r>
              <a:rPr lang="ru-RU" dirty="0"/>
              <a:t> </a:t>
            </a:r>
            <a:r>
              <a:rPr lang="ru-RU" dirty="0" err="1"/>
              <a:t>режимдер</a:t>
            </a:r>
            <a:r>
              <a:rPr lang="ru-RU" dirty="0"/>
              <a:t> мен </a:t>
            </a:r>
            <a:r>
              <a:rPr lang="ru-RU" dirty="0" err="1"/>
              <a:t>жағдайларда қажетті 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қабілетін сипаттайтын</a:t>
            </a:r>
            <a:r>
              <a:rPr lang="ru-RU" dirty="0"/>
              <a:t> </a:t>
            </a:r>
            <a:r>
              <a:rPr lang="ru-RU" dirty="0" err="1"/>
              <a:t>барлық параметрлердің мәндерін уақытында сақтау қасиеті қарастырылады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Сенімділіктің жалпы</a:t>
            </a:r>
            <a:r>
              <a:rPr lang="ru-RU" dirty="0"/>
              <a:t> </a:t>
            </a:r>
            <a:r>
              <a:rPr lang="ru-RU" dirty="0" err="1"/>
              <a:t>қасиеті-келесі қасиеттердің тіркесімі</a:t>
            </a:r>
            <a:r>
              <a:rPr lang="ru-RU" dirty="0"/>
              <a:t>: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- </a:t>
            </a:r>
            <a:r>
              <a:rPr lang="ru-RU" dirty="0" err="1"/>
              <a:t>Сенімділік-бұл объектінің 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 немесе</a:t>
            </a:r>
            <a:r>
              <a:rPr lang="ru-RU" dirty="0"/>
              <a:t> </a:t>
            </a:r>
            <a:r>
              <a:rPr lang="ru-RU" dirty="0" err="1"/>
              <a:t>жұмыс уақытында жұмыс күйін үздіксіз сақтау қасиеті.</a:t>
            </a:r>
            <a:r>
              <a:rPr lang="ru-RU" dirty="0"/>
              <a:t> </a:t>
            </a:r>
            <a:r>
              <a:rPr lang="ru-RU" dirty="0" err="1"/>
              <a:t>Жұмыс уақыты-бұл объектінің ұзақтығы немесе</a:t>
            </a:r>
            <a:r>
              <a:rPr lang="ru-RU" dirty="0"/>
              <a:t> </a:t>
            </a:r>
            <a:r>
              <a:rPr lang="ru-RU" dirty="0" err="1"/>
              <a:t>көлемі.</a:t>
            </a:r>
            <a:r>
              <a:rPr lang="ru-RU" dirty="0"/>
              <a:t> </a:t>
            </a:r>
            <a:r>
              <a:rPr lang="ru-RU" dirty="0" err="1"/>
              <a:t>Жұмыс уақыты уақыт бірлігімен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орындалған жұмыс көлемімен (ұзындығы, ауданы</a:t>
            </a:r>
            <a:r>
              <a:rPr lang="ru-RU" dirty="0"/>
              <a:t>, </a:t>
            </a:r>
            <a:r>
              <a:rPr lang="ru-RU" dirty="0" err="1"/>
              <a:t>массасы</a:t>
            </a:r>
            <a:r>
              <a:rPr lang="ru-RU" dirty="0"/>
              <a:t>,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қосу </a:t>
            </a:r>
            <a:r>
              <a:rPr lang="ru-RU" dirty="0"/>
              <a:t>саны </a:t>
            </a:r>
            <a:r>
              <a:rPr lang="ru-RU" dirty="0" err="1"/>
              <a:t>және </a:t>
            </a:r>
            <a:r>
              <a:rPr lang="ru-RU" dirty="0"/>
              <a:t>т. б.) </a:t>
            </a:r>
            <a:r>
              <a:rPr lang="ru-RU" dirty="0" err="1"/>
              <a:t>өлшенуі мүмкін, мысалы</a:t>
            </a:r>
            <a:r>
              <a:rPr lang="ru-RU" dirty="0"/>
              <a:t>: </a:t>
            </a:r>
            <a:r>
              <a:rPr lang="ru-RU" dirty="0" err="1"/>
              <a:t>автомобильдер</a:t>
            </a:r>
            <a:r>
              <a:rPr lang="ru-RU" dirty="0"/>
              <a:t> </a:t>
            </a:r>
            <a:r>
              <a:rPr lang="ru-RU" dirty="0" err="1"/>
              <a:t>үшін жұмыс уақыты жүгірістің жүгірісімен, </a:t>
            </a:r>
            <a:r>
              <a:rPr lang="ru-RU" dirty="0"/>
              <a:t>реле </a:t>
            </a:r>
            <a:r>
              <a:rPr lang="ru-RU" dirty="0" err="1"/>
              <a:t>үшін </a:t>
            </a:r>
            <a:r>
              <a:rPr lang="ru-RU" dirty="0"/>
              <a:t>—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 аралығындағы ауысулар</a:t>
            </a:r>
            <a:r>
              <a:rPr lang="ru-RU" dirty="0"/>
              <a:t> </a:t>
            </a:r>
            <a:r>
              <a:rPr lang="ru-RU" dirty="0" err="1"/>
              <a:t>санымен</a:t>
            </a:r>
            <a:r>
              <a:rPr lang="ru-RU" dirty="0"/>
              <a:t> </a:t>
            </a:r>
            <a:r>
              <a:rPr lang="ru-RU" dirty="0" err="1"/>
              <a:t>өлшенуі мүмкін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</a:t>
            </a:r>
            <a:r>
              <a:rPr lang="ru-RU" dirty="0" err="1"/>
              <a:t>Тұрақтылық-бұл техникалық қызмет көрсету және жөндеу арқылы жұмыс жағдайын сақтауға және қалпына келтіруге</a:t>
            </a:r>
            <a:r>
              <a:rPr lang="ru-RU" dirty="0"/>
              <a:t> </a:t>
            </a:r>
            <a:r>
              <a:rPr lang="ru-RU" dirty="0" err="1"/>
              <a:t>бейімделуден</a:t>
            </a:r>
            <a:r>
              <a:rPr lang="ru-RU" dirty="0"/>
              <a:t> </a:t>
            </a:r>
            <a:r>
              <a:rPr lang="ru-RU" dirty="0" err="1"/>
              <a:t>тұратын объектінің қасиеті.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/>
              <a:t>Жөндеуге жақын тұжырымдама қалпына келтіру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Жөндеуге жарамды</a:t>
            </a:r>
            <a:r>
              <a:rPr lang="ru-RU" dirty="0"/>
              <a:t> </a:t>
            </a:r>
            <a:r>
              <a:rPr lang="ru-RU" dirty="0" err="1"/>
              <a:t>бұйым, егер</a:t>
            </a:r>
            <a:r>
              <a:rPr lang="ru-RU" dirty="0"/>
              <a:t> оны </a:t>
            </a:r>
            <a:r>
              <a:rPr lang="ru-RU" dirty="0" err="1"/>
              <a:t>қолдану кезінде</a:t>
            </a:r>
            <a:r>
              <a:rPr lang="ru-RU" dirty="0"/>
              <a:t> </a:t>
            </a:r>
            <a:r>
              <a:rPr lang="ru-RU" dirty="0" err="1"/>
              <a:t>бүкіл бұйымның немесе</a:t>
            </a:r>
            <a:r>
              <a:rPr lang="ru-RU" dirty="0"/>
              <a:t> </a:t>
            </a:r>
            <a:r>
              <a:rPr lang="ru-RU" dirty="0" err="1"/>
              <a:t>оның құрамдас бөліктерінің жұмысында мәжбүрлі үзілістерге жол</a:t>
            </a:r>
            <a:r>
              <a:rPr lang="ru-RU" dirty="0"/>
              <a:t> </a:t>
            </a:r>
            <a:r>
              <a:rPr lang="ru-RU" dirty="0" err="1"/>
              <a:t>берілсе</a:t>
            </a:r>
            <a:r>
              <a:rPr lang="ru-RU" dirty="0"/>
              <a:t>, </a:t>
            </a:r>
            <a:r>
              <a:rPr lang="ru-RU" dirty="0" err="1"/>
              <a:t>қажетті </a:t>
            </a:r>
            <a:r>
              <a:rPr lang="ru-RU" u="sng" dirty="0" err="1" smtClean="0"/>
              <a:t>Бақылау</a:t>
            </a:r>
            <a:r>
              <a:rPr lang="ru-RU" dirty="0" err="1" smtClean="0"/>
              <a:t>-өлшеу </a:t>
            </a:r>
            <a:r>
              <a:rPr lang="ru-RU" dirty="0" err="1"/>
              <a:t>аппаратурасы</a:t>
            </a:r>
            <a:r>
              <a:rPr lang="ru-RU" dirty="0"/>
              <a:t>, </a:t>
            </a:r>
            <a:r>
              <a:rPr lang="ru-RU" dirty="0" err="1"/>
              <a:t>қосалқы бөлшектер және тиісті</a:t>
            </a:r>
            <a:r>
              <a:rPr lang="ru-RU" dirty="0"/>
              <a:t> </a:t>
            </a:r>
            <a:r>
              <a:rPr lang="ru-RU" dirty="0" err="1"/>
              <a:t>біліктілікке</a:t>
            </a:r>
            <a:r>
              <a:rPr lang="ru-RU" dirty="0"/>
              <a:t> </a:t>
            </a:r>
            <a:r>
              <a:rPr lang="ru-RU" dirty="0" err="1"/>
              <a:t>қызмет көрсететін </a:t>
            </a:r>
            <a:r>
              <a:rPr lang="ru-RU" dirty="0" smtClean="0"/>
              <a:t>персонал </a:t>
            </a:r>
            <a:r>
              <a:rPr lang="ru-RU" dirty="0" err="1" smtClean="0"/>
              <a:t>болса</a:t>
            </a:r>
            <a:r>
              <a:rPr lang="ru-RU" dirty="0"/>
              <a:t>, </a:t>
            </a:r>
            <a:r>
              <a:rPr lang="ru-RU" dirty="0" err="1"/>
              <a:t>қалпына келтірілетін</a:t>
            </a:r>
            <a:r>
              <a:rPr lang="ru-RU" dirty="0"/>
              <a:t> </a:t>
            </a:r>
            <a:r>
              <a:rPr lang="ru-RU" dirty="0" smtClean="0"/>
              <a:t>болады.</a:t>
            </a:r>
            <a:r>
              <a:rPr lang="ru-RU" dirty="0" err="1" smtClean="0"/>
              <a:t>Бірақ әрбір жөндеуге болатын</a:t>
            </a:r>
            <a:r>
              <a:rPr lang="ru-RU" dirty="0" smtClean="0"/>
              <a:t> </a:t>
            </a:r>
            <a:r>
              <a:rPr lang="ru-RU" dirty="0" err="1" smtClean="0"/>
              <a:t>бұйым қалпына келе</a:t>
            </a:r>
            <a:r>
              <a:rPr lang="ru-RU" dirty="0" smtClean="0"/>
              <a:t> </a:t>
            </a:r>
            <a:r>
              <a:rPr lang="ru-RU" dirty="0" err="1" smtClean="0"/>
              <a:t>бермейді</a:t>
            </a:r>
            <a:r>
              <a:rPr lang="ru-RU" dirty="0" smtClean="0"/>
              <a:t>.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қатар, әртүрлі жағдайларда бірдей</a:t>
            </a:r>
            <a:r>
              <a:rPr lang="ru-RU" dirty="0"/>
              <a:t> </a:t>
            </a:r>
            <a:r>
              <a:rPr lang="ru-RU" dirty="0" err="1"/>
              <a:t>өнім қалпына келтірілуі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қалпына келтірілмеуі</a:t>
            </a:r>
            <a:r>
              <a:rPr lang="ru-RU" dirty="0"/>
              <a:t> </a:t>
            </a:r>
            <a:r>
              <a:rPr lang="ru-RU" dirty="0" err="1"/>
              <a:t>мүмкін.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жағынан, әрбір </a:t>
            </a:r>
            <a:r>
              <a:rPr lang="ru-RU" dirty="0" err="1" smtClean="0"/>
              <a:t>бұйым жөндеуге болады</a:t>
            </a:r>
            <a:r>
              <a:rPr lang="ru-RU" dirty="0" smtClean="0"/>
              <a:t>. </a:t>
            </a:r>
            <a:r>
              <a:rPr lang="ru-RU" dirty="0" err="1"/>
              <a:t>Мысал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жұмыс жағдайларының күрт нашарлауына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сәтсіздік пайда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өнім болады</a:t>
            </a:r>
            <a:r>
              <a:rPr lang="ru-RU" dirty="0"/>
              <a:t>. </a:t>
            </a:r>
            <a:r>
              <a:rPr lang="ru-RU" dirty="0" err="1"/>
              <a:t>Оның өнімділігі қалыпты жұмыс жағдайларына оралғаннан кейін</a:t>
            </a:r>
            <a:r>
              <a:rPr lang="ru-RU" dirty="0"/>
              <a:t> </a:t>
            </a:r>
            <a:r>
              <a:rPr lang="ru-RU" dirty="0" err="1"/>
              <a:t>бірден</a:t>
            </a:r>
            <a:r>
              <a:rPr lang="ru-RU" dirty="0"/>
              <a:t> </a:t>
            </a:r>
            <a:r>
              <a:rPr lang="ru-RU" dirty="0" err="1"/>
              <a:t>қызметкерлердің араласуынсыз</a:t>
            </a:r>
            <a:r>
              <a:rPr lang="ru-RU" dirty="0"/>
              <a:t> </a:t>
            </a:r>
            <a:r>
              <a:rPr lang="ru-RU" dirty="0" err="1"/>
              <a:t>қалпына келтіріледі</a:t>
            </a:r>
            <a:r>
              <a:rPr lang="ru-RU" dirty="0"/>
              <a:t>. </a:t>
            </a:r>
            <a:r>
              <a:rPr lang="ru-RU" dirty="0" err="1"/>
              <a:t>Жұмыс қабілеттілігі техникалық және бағдарламалық құралдарды жөндеу немесе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 модульді</a:t>
            </a:r>
            <a:r>
              <a:rPr lang="ru-RU" dirty="0"/>
              <a:t> </a:t>
            </a:r>
            <a:r>
              <a:rPr lang="ru-RU" dirty="0" err="1"/>
              <a:t>ауыстырмай</a:t>
            </a:r>
            <a:r>
              <a:rPr lang="ru-RU" dirty="0"/>
              <a:t> </a:t>
            </a:r>
            <a:r>
              <a:rPr lang="ru-RU" dirty="0" err="1"/>
              <a:t>қайта конфигурациялау</a:t>
            </a:r>
            <a:r>
              <a:rPr lang="ru-RU" dirty="0"/>
              <a:t> </a:t>
            </a:r>
            <a:r>
              <a:rPr lang="ru-RU" dirty="0" err="1"/>
              <a:t>арқылы қалпына келтірілуі</a:t>
            </a:r>
            <a:r>
              <a:rPr lang="ru-RU" dirty="0"/>
              <a:t> </a:t>
            </a:r>
            <a:r>
              <a:rPr lang="ru-RU" dirty="0" err="1"/>
              <a:t>мүмкін.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</a:t>
            </a:r>
            <a:r>
              <a:rPr lang="ru-RU" dirty="0" err="1"/>
              <a:t>Сақтау-объектінің сақтау және/немесе тасымалдау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және 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объектінің қажетті 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қабілетін сипаттайтын</a:t>
            </a:r>
            <a:r>
              <a:rPr lang="ru-RU" dirty="0"/>
              <a:t> </a:t>
            </a:r>
            <a:r>
              <a:rPr lang="ru-RU" dirty="0" err="1"/>
              <a:t>параметрлердің мәндерін 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шектерде</a:t>
            </a:r>
            <a:r>
              <a:rPr lang="ru-RU" dirty="0"/>
              <a:t> </a:t>
            </a:r>
            <a:r>
              <a:rPr lang="ru-RU" dirty="0" err="1"/>
              <a:t>сақтау қасиеті.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Қауіпсіздік объектінің жұмыс жағдайынан айтарлықтай ерекшеленетін</a:t>
            </a:r>
            <a:r>
              <a:rPr lang="ru-RU" dirty="0"/>
              <a:t> </a:t>
            </a:r>
            <a:r>
              <a:rPr lang="ru-RU" dirty="0" err="1"/>
              <a:t>жағдайдағы әрекетін сипаттайды</a:t>
            </a:r>
            <a:r>
              <a:rPr lang="ru-RU" dirty="0"/>
              <a:t>. </a:t>
            </a:r>
            <a:r>
              <a:rPr lang="ru-RU" dirty="0" err="1"/>
              <a:t>Ең алдымен</a:t>
            </a:r>
            <a:r>
              <a:rPr lang="ru-RU" dirty="0"/>
              <a:t>, </a:t>
            </a:r>
            <a:r>
              <a:rPr lang="ru-RU" dirty="0" err="1"/>
              <a:t>сақтау және тасымалдау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объект </a:t>
            </a:r>
            <a:r>
              <a:rPr lang="ru-RU" dirty="0" err="1"/>
              <a:t>өшірулі күйде болады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қатар, қоршаған </a:t>
            </a:r>
            <a:r>
              <a:rPr lang="ru-RU" dirty="0"/>
              <a:t>орта </a:t>
            </a:r>
            <a:r>
              <a:rPr lang="ru-RU" dirty="0" err="1"/>
              <a:t>температурасында</a:t>
            </a:r>
            <a:r>
              <a:rPr lang="ru-RU" dirty="0"/>
              <a:t>, </a:t>
            </a:r>
            <a:r>
              <a:rPr lang="ru-RU" dirty="0" err="1"/>
              <a:t>ылғалдылықта</a:t>
            </a:r>
            <a:r>
              <a:rPr lang="ru-RU" dirty="0"/>
              <a:t>, </a:t>
            </a:r>
            <a:r>
              <a:rPr lang="ru-RU" dirty="0" err="1"/>
              <a:t>басқа климаттық жағдайларда</a:t>
            </a:r>
            <a:r>
              <a:rPr lang="ru-RU" dirty="0"/>
              <a:t>, </a:t>
            </a:r>
            <a:r>
              <a:rPr lang="ru-RU" dirty="0" err="1"/>
              <a:t>механикалық жүктемелерде айырмашылықтар </a:t>
            </a:r>
            <a:r>
              <a:rPr lang="ru-RU" dirty="0"/>
              <a:t>бар.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- </a:t>
            </a:r>
            <a:r>
              <a:rPr lang="ru-RU" dirty="0" err="1"/>
              <a:t>Беріктік-бұл техникалық қызмет көрсету және жөндеу жүйесі орнатылған шекті</a:t>
            </a:r>
            <a:r>
              <a:rPr lang="ru-RU" dirty="0"/>
              <a:t> </a:t>
            </a:r>
            <a:r>
              <a:rPr lang="ru-RU" dirty="0" err="1"/>
              <a:t>күй пайда</a:t>
            </a:r>
            <a:r>
              <a:rPr lang="ru-RU" dirty="0"/>
              <a:t> </a:t>
            </a:r>
            <a:r>
              <a:rPr lang="ru-RU" dirty="0" err="1"/>
              <a:t>болғанға дейін</a:t>
            </a:r>
            <a:r>
              <a:rPr lang="ru-RU" dirty="0"/>
              <a:t> </a:t>
            </a:r>
            <a:r>
              <a:rPr lang="ru-RU" dirty="0" err="1"/>
              <a:t>объектінің жұмыс күйін сақтау қасиеті.</a:t>
            </a:r>
            <a:r>
              <a:rPr lang="ru-RU" dirty="0"/>
              <a:t> </a:t>
            </a:r>
            <a:r>
              <a:rPr lang="ru-RU" dirty="0" err="1"/>
              <a:t>Шекті</a:t>
            </a:r>
            <a:r>
              <a:rPr lang="ru-RU" dirty="0"/>
              <a:t> </a:t>
            </a:r>
            <a:r>
              <a:rPr lang="ru-RU" dirty="0" err="1"/>
              <a:t>күй-бұл объектіні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 пайдалану</a:t>
            </a:r>
            <a:r>
              <a:rPr lang="ru-RU" dirty="0"/>
              <a:t> </a:t>
            </a:r>
            <a:r>
              <a:rPr lang="ru-RU" dirty="0" err="1"/>
              <a:t>қолайсыз немесе</a:t>
            </a:r>
            <a:r>
              <a:rPr lang="ru-RU" dirty="0"/>
              <a:t> </a:t>
            </a:r>
            <a:r>
              <a:rPr lang="ru-RU" dirty="0" err="1"/>
              <a:t>мүмкін емес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 жұмыс күйін қалпына келтіру</a:t>
            </a:r>
            <a:r>
              <a:rPr lang="ru-RU" dirty="0"/>
              <a:t> </a:t>
            </a:r>
            <a:r>
              <a:rPr lang="ru-RU" dirty="0" err="1"/>
              <a:t>мүмкін емес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мүмкін емес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жағдай.</a:t>
            </a:r>
            <a:r>
              <a:rPr lang="ru-RU" dirty="0"/>
              <a:t> </a:t>
            </a:r>
            <a:r>
              <a:rPr lang="ru-RU" dirty="0" err="1"/>
              <a:t>Шекті</a:t>
            </a:r>
            <a:r>
              <a:rPr lang="ru-RU" dirty="0"/>
              <a:t> </a:t>
            </a:r>
            <a:r>
              <a:rPr lang="ru-RU" dirty="0" err="1" smtClean="0"/>
              <a:t>жағдай </a:t>
            </a:r>
            <a:r>
              <a:rPr lang="ru-RU" dirty="0" err="1"/>
              <a:t>тозу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тиімділігінің айтарлықтай төмендеуіне байланысты</a:t>
            </a:r>
            <a:r>
              <a:rPr lang="ru-RU" dirty="0"/>
              <a:t> </a:t>
            </a:r>
            <a:r>
              <a:rPr lang="ru-RU" dirty="0" err="1"/>
              <a:t>туындайды</a:t>
            </a:r>
            <a:r>
              <a:rPr lang="ru-RU" dirty="0"/>
              <a:t>. </a:t>
            </a:r>
            <a:r>
              <a:rPr lang="ru-RU" dirty="0" err="1"/>
              <a:t>Техникалық құжаттамада, әдетте, объектінің қандай күйін шекті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санау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 </a:t>
            </a:r>
            <a:r>
              <a:rPr lang="ru-RU" dirty="0" err="1"/>
              <a:t>екендігі</a:t>
            </a:r>
            <a:r>
              <a:rPr lang="ru-RU" dirty="0"/>
              <a:t> </a:t>
            </a:r>
            <a:r>
              <a:rPr lang="ru-RU" dirty="0" err="1"/>
              <a:t>көрсетілген.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Техникалық құралдардың жұмыс істеу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ақаулар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/>
              <a:t>мүмкін: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 err="1" smtClean="0"/>
              <a:t>Біріншіден</a:t>
            </a:r>
            <a:r>
              <a:rPr lang="ru-RU" dirty="0" smtClean="0"/>
              <a:t>,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себептермен</a:t>
            </a:r>
            <a:r>
              <a:rPr lang="ru-RU" dirty="0" smtClean="0"/>
              <a:t> - </a:t>
            </a:r>
            <a:r>
              <a:rPr lang="ru-RU" dirty="0" err="1" smtClean="0"/>
              <a:t>ажыратылатын</a:t>
            </a:r>
            <a:r>
              <a:rPr lang="ru-RU" dirty="0" smtClean="0"/>
              <a:t> </a:t>
            </a:r>
            <a:r>
              <a:rPr lang="ru-RU" dirty="0" err="1" smtClean="0"/>
              <a:t>түйіспелер </a:t>
            </a:r>
            <a:r>
              <a:rPr lang="ru-RU" dirty="0" smtClean="0"/>
              <a:t>мен </a:t>
            </a:r>
            <a:r>
              <a:rPr lang="ru-RU" dirty="0" err="1" smtClean="0"/>
              <a:t>дәнекерлеу нүктелеріндегі байланыстардың бұзылуы</a:t>
            </a:r>
            <a:r>
              <a:rPr lang="ru-RU" dirty="0" smtClean="0"/>
              <a:t>, </a:t>
            </a:r>
            <a:r>
              <a:rPr lang="ru-RU" dirty="0" err="1" smtClean="0"/>
              <a:t>баспа</a:t>
            </a:r>
            <a:r>
              <a:rPr lang="ru-RU" dirty="0" smtClean="0"/>
              <a:t> </a:t>
            </a:r>
            <a:r>
              <a:rPr lang="ru-RU" dirty="0" err="1" smtClean="0"/>
              <a:t>тізбегіндегі</a:t>
            </a:r>
            <a:r>
              <a:rPr lang="ru-RU" dirty="0" smtClean="0"/>
              <a:t> </a:t>
            </a:r>
            <a:r>
              <a:rPr lang="ru-RU" dirty="0" err="1" smtClean="0"/>
              <a:t>сымдардағы микрожырықтардың пайда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, </a:t>
            </a:r>
            <a:r>
              <a:rPr lang="ru-RU" dirty="0" err="1" smtClean="0"/>
              <a:t>микросұлбалардың</a:t>
            </a:r>
            <a:r>
              <a:rPr lang="ru-RU" dirty="0" smtClean="0"/>
              <a:t>, </a:t>
            </a:r>
            <a:r>
              <a:rPr lang="ru-RU" dirty="0" err="1" smtClean="0"/>
              <a:t>электрлік</a:t>
            </a:r>
            <a:r>
              <a:rPr lang="ru-RU" dirty="0" smtClean="0"/>
              <a:t> </a:t>
            </a:r>
            <a:r>
              <a:rPr lang="ru-RU" dirty="0" err="1" smtClean="0"/>
              <a:t>радиоэлементтердің</a:t>
            </a:r>
            <a:r>
              <a:rPr lang="ru-RU" dirty="0" smtClean="0"/>
              <a:t>, </a:t>
            </a:r>
            <a:r>
              <a:rPr lang="ru-RU" dirty="0" err="1" smtClean="0"/>
              <a:t>құрылғылардың механикалық және электромеханикалық бөліктерінің істен</a:t>
            </a:r>
            <a:r>
              <a:rPr lang="ru-RU" dirty="0" smtClean="0"/>
              <a:t> </a:t>
            </a:r>
            <a:r>
              <a:rPr lang="ru-RU" dirty="0" err="1" smtClean="0"/>
              <a:t>шығуы және </a:t>
            </a:r>
            <a:r>
              <a:rPr lang="ru-RU" dirty="0" smtClean="0"/>
              <a:t>т.с.с.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Екіншіден</a:t>
            </a:r>
            <a:r>
              <a:rPr lang="ru-RU" dirty="0" smtClean="0"/>
              <a:t>, </a:t>
            </a:r>
            <a:r>
              <a:rPr lang="ru-RU" dirty="0" err="1" smtClean="0"/>
              <a:t>сыртқы себептермен</a:t>
            </a:r>
            <a:r>
              <a:rPr lang="ru-RU" dirty="0" smtClean="0"/>
              <a:t> - </a:t>
            </a:r>
            <a:r>
              <a:rPr lang="ru-RU" dirty="0" err="1" smtClean="0"/>
              <a:t>қоршаған ортаның температурасы</a:t>
            </a:r>
            <a:r>
              <a:rPr lang="ru-RU" dirty="0" smtClean="0"/>
              <a:t> мен </a:t>
            </a:r>
            <a:r>
              <a:rPr lang="ru-RU" dirty="0" err="1" smtClean="0"/>
              <a:t>ылғалдылығы үшін жұмыс жағдайларының бұзылуы</a:t>
            </a:r>
            <a:r>
              <a:rPr lang="ru-RU" dirty="0" smtClean="0"/>
              <a:t>, </a:t>
            </a:r>
            <a:r>
              <a:rPr lang="ru-RU" dirty="0" err="1" smtClean="0"/>
              <a:t>діріл</a:t>
            </a:r>
            <a:r>
              <a:rPr lang="ru-RU" dirty="0" smtClean="0"/>
              <a:t> </a:t>
            </a:r>
            <a:r>
              <a:rPr lang="ru-RU" dirty="0" err="1" smtClean="0"/>
              <a:t>деңгейінің жоғарылауы</a:t>
            </a:r>
            <a:r>
              <a:rPr lang="ru-RU" dirty="0" smtClean="0"/>
              <a:t>, </a:t>
            </a:r>
            <a:r>
              <a:rPr lang="ru-RU" dirty="0" err="1" smtClean="0"/>
              <a:t>қысқа мерзімді</a:t>
            </a:r>
            <a:r>
              <a:rPr lang="ru-RU" dirty="0" smtClean="0"/>
              <a:t> </a:t>
            </a:r>
            <a:r>
              <a:rPr lang="ru-RU" dirty="0" err="1" smtClean="0"/>
              <a:t>үзілістер және электрмен</a:t>
            </a:r>
            <a:r>
              <a:rPr lang="ru-RU" dirty="0" smtClean="0"/>
              <a:t> </a:t>
            </a:r>
            <a:r>
              <a:rPr lang="ru-RU" dirty="0" err="1" smtClean="0"/>
              <a:t>жабдықтау жүйесінде кедергілердің болуы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/>
              <a:t>Сәтсіздік-бұл қалыпты жұмыс істеу</a:t>
            </a:r>
            <a:r>
              <a:rPr lang="ru-RU" dirty="0"/>
              <a:t> </a:t>
            </a:r>
            <a:r>
              <a:rPr lang="ru-RU" dirty="0" err="1"/>
              <a:t>процесінің қысқа мерзімді</a:t>
            </a:r>
            <a:r>
              <a:rPr lang="ru-RU" dirty="0"/>
              <a:t> </a:t>
            </a:r>
            <a:r>
              <a:rPr lang="ru-RU" dirty="0" err="1"/>
              <a:t>өзін-өзі жою</a:t>
            </a:r>
            <a:r>
              <a:rPr lang="ru-RU" dirty="0"/>
              <a:t> </a:t>
            </a:r>
            <a:r>
              <a:rPr lang="ru-RU" dirty="0" err="1"/>
              <a:t>бұзылуы.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 err="1"/>
              <a:t>Ақаулық жабдықтың жұмыс күйін бұзбайды, бірақ ақпараттың бұрмалануына әкелуі мүмкін.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 err="1"/>
              <a:t>Сондықтан сәтсіздіктердің салдары</a:t>
            </a:r>
            <a:r>
              <a:rPr lang="ru-RU" dirty="0"/>
              <a:t> </a:t>
            </a:r>
            <a:r>
              <a:rPr lang="ru-RU" dirty="0" err="1"/>
              <a:t>ақпараттың дұрыстығын қалпына келтіру</a:t>
            </a:r>
            <a:r>
              <a:rPr lang="ru-RU" dirty="0"/>
              <a:t> </a:t>
            </a:r>
            <a:r>
              <a:rPr lang="ru-RU" dirty="0" err="1"/>
              <a:t>арқылы жойылады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Бағдарламаны немесе</a:t>
            </a:r>
            <a:r>
              <a:rPr lang="ru-RU" dirty="0"/>
              <a:t> </a:t>
            </a:r>
            <a:r>
              <a:rPr lang="ru-RU" dirty="0" err="1"/>
              <a:t>оның бір</a:t>
            </a:r>
            <a:r>
              <a:rPr lang="ru-RU" dirty="0"/>
              <a:t> </a:t>
            </a:r>
            <a:r>
              <a:rPr lang="ru-RU" dirty="0" err="1"/>
              <a:t>бөлігін компьютерде</a:t>
            </a:r>
            <a:r>
              <a:rPr lang="ru-RU" dirty="0"/>
              <a:t> </a:t>
            </a:r>
            <a:r>
              <a:rPr lang="ru-RU" dirty="0" err="1"/>
              <a:t>қайта іске</a:t>
            </a:r>
            <a:r>
              <a:rPr lang="ru-RU" dirty="0"/>
              <a:t> </a:t>
            </a:r>
            <a:r>
              <a:rPr lang="ru-RU" dirty="0" err="1"/>
              <a:t>қосу арқылы</a:t>
            </a:r>
            <a:r>
              <a:rPr lang="ru-RU" dirty="0"/>
              <a:t>).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Қаралатын техникалық құралдар Қызмет көрсетілетін, қалпына келтірілетін</a:t>
            </a:r>
            <a:r>
              <a:rPr lang="ru-RU" dirty="0"/>
              <a:t> </a:t>
            </a:r>
            <a:r>
              <a:rPr lang="ru-RU" dirty="0" err="1"/>
              <a:t>және жөнделетін құралдарға жатады</a:t>
            </a:r>
            <a:r>
              <a:rPr lang="ru-RU" dirty="0"/>
              <a:t>, </a:t>
            </a:r>
            <a:r>
              <a:rPr lang="ru-RU" dirty="0" err="1"/>
              <a:t>яғни олар</a:t>
            </a:r>
            <a:r>
              <a:rPr lang="ru-RU" dirty="0"/>
              <a:t> </a:t>
            </a:r>
            <a:r>
              <a:rPr lang="ru-RU" dirty="0" err="1"/>
              <a:t>үшін техникалық қызмет көрсету, жұмысқа қабілетті жай-күйді қалпына келтіру</a:t>
            </a:r>
            <a:r>
              <a:rPr lang="ru-RU" dirty="0"/>
              <a:t> </a:t>
            </a:r>
            <a:r>
              <a:rPr lang="ru-RU" dirty="0" err="1"/>
              <a:t>және жөндеу жүргізу мүмкіндігі көзделеді.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Сенімділік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көрсеткіштермен сипатталуы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 err="1" smtClean="0"/>
              <a:t>: </a:t>
            </a:r>
            <a:r>
              <a:rPr lang="ru-RU" dirty="0" err="1"/>
              <a:t>жұмыссыздықты бағалау үшін-жұмыссыздықтың ықтималдығы, сәтсіздіктің орташа</a:t>
            </a:r>
            <a:r>
              <a:rPr lang="ru-RU" dirty="0"/>
              <a:t> </a:t>
            </a:r>
            <a:r>
              <a:rPr lang="ru-RU" dirty="0" err="1"/>
              <a:t>көрсеткіші, сәтсіздік қарқындылығы;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Объектінің істен</a:t>
            </a:r>
            <a:r>
              <a:rPr lang="ru-RU" dirty="0"/>
              <a:t> </a:t>
            </a:r>
            <a:r>
              <a:rPr lang="ru-RU" dirty="0" err="1"/>
              <a:t>шығуының орташа</a:t>
            </a:r>
            <a:r>
              <a:rPr lang="ru-RU" dirty="0"/>
              <a:t> </a:t>
            </a:r>
            <a:r>
              <a:rPr lang="ru-RU" dirty="0" err="1"/>
              <a:t>істелген</a:t>
            </a:r>
            <a:r>
              <a:rPr lang="ru-RU" dirty="0"/>
              <a:t> </a:t>
            </a:r>
            <a:r>
              <a:rPr lang="ru-RU" dirty="0" err="1"/>
              <a:t>жұмысы </a:t>
            </a:r>
            <a:r>
              <a:rPr lang="ru-RU" dirty="0"/>
              <a:t>(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шығуға істелген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) </a:t>
            </a:r>
            <a:r>
              <a:rPr lang="ru-RU" dirty="0" err="1"/>
              <a:t>қалпына келтірілетін</a:t>
            </a:r>
            <a:r>
              <a:rPr lang="ru-RU" dirty="0"/>
              <a:t> </a:t>
            </a:r>
            <a:r>
              <a:rPr lang="ru-RU" dirty="0" err="1"/>
              <a:t>объектінің жиынтық істелген</a:t>
            </a:r>
            <a:r>
              <a:rPr lang="ru-RU" dirty="0"/>
              <a:t> </a:t>
            </a:r>
            <a:r>
              <a:rPr lang="ru-RU" dirty="0" err="1"/>
              <a:t>жұмысының жиынтық істелген</a:t>
            </a:r>
            <a:r>
              <a:rPr lang="ru-RU" dirty="0"/>
              <a:t> </a:t>
            </a:r>
            <a:r>
              <a:rPr lang="ru-RU" dirty="0" err="1"/>
              <a:t>жұмыс үшін болған істен</a:t>
            </a:r>
            <a:r>
              <a:rPr lang="ru-RU" dirty="0"/>
              <a:t> </a:t>
            </a:r>
            <a:r>
              <a:rPr lang="ru-RU" dirty="0" err="1"/>
              <a:t>шығулар санына</a:t>
            </a:r>
            <a:r>
              <a:rPr lang="ru-RU" dirty="0"/>
              <a:t> </a:t>
            </a:r>
            <a:r>
              <a:rPr lang="ru-RU" dirty="0" err="1"/>
              <a:t>қатынасы ретінде</a:t>
            </a:r>
            <a:r>
              <a:rPr lang="ru-RU" dirty="0"/>
              <a:t> </a:t>
            </a:r>
            <a:r>
              <a:rPr lang="ru-RU" dirty="0" err="1"/>
              <a:t>айқындалады: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 smtClean="0"/>
              <a:t>                                                , </a:t>
            </a:r>
            <a:r>
              <a:rPr lang="ru-RU" dirty="0"/>
              <a:t>(2.13)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мұндағы ti-жұмыс уақыты (бұл объектінің ұзақтығы немесе</a:t>
            </a:r>
            <a:r>
              <a:rPr lang="ru-RU" dirty="0"/>
              <a:t> </a:t>
            </a:r>
            <a:r>
              <a:rPr lang="ru-RU" dirty="0" err="1"/>
              <a:t>көлемі.</a:t>
            </a:r>
            <a:r>
              <a:rPr lang="ru-RU" dirty="0"/>
              <a:t>) i-1 </a:t>
            </a:r>
            <a:r>
              <a:rPr lang="ru-RU" dirty="0" err="1"/>
              <a:t>және i-ші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шығулар арасында</a:t>
            </a:r>
            <a:r>
              <a:rPr lang="ru-RU" dirty="0"/>
              <a:t>, С; N(</a:t>
            </a:r>
            <a:r>
              <a:rPr lang="ru-RU" dirty="0" err="1"/>
              <a:t>t</a:t>
            </a:r>
            <a:r>
              <a:rPr lang="ru-RU" dirty="0"/>
              <a:t>) - T </a:t>
            </a:r>
            <a:r>
              <a:rPr lang="ru-RU" dirty="0" err="1"/>
              <a:t>уақытындағы істен</a:t>
            </a:r>
            <a:r>
              <a:rPr lang="ru-RU" dirty="0"/>
              <a:t> </a:t>
            </a:r>
            <a:r>
              <a:rPr lang="ru-RU" dirty="0" err="1"/>
              <a:t>шығулардың жиынтық </a:t>
            </a:r>
            <a:r>
              <a:rPr lang="ru-RU" dirty="0"/>
              <a:t>саны.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12976"/>
            <a:ext cx="771525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- </a:t>
            </a:r>
            <a:r>
              <a:rPr lang="ru-RU" dirty="0" err="1"/>
              <a:t>беріктікті</a:t>
            </a:r>
            <a:r>
              <a:rPr lang="ru-RU" dirty="0"/>
              <a:t> </a:t>
            </a:r>
            <a:r>
              <a:rPr lang="ru-RU" dirty="0" err="1"/>
              <a:t>бағалау үшін-орташа қызмет мерзімі</a:t>
            </a:r>
            <a:r>
              <a:rPr lang="ru-RU" dirty="0"/>
              <a:t>;</a:t>
            </a:r>
          </a:p>
          <a:p>
            <a:r>
              <a:rPr lang="ru-RU" dirty="0"/>
              <a:t> </a:t>
            </a:r>
          </a:p>
          <a:p>
            <a:r>
              <a:rPr lang="ru-RU" dirty="0" err="1" smtClean="0"/>
              <a:t>-жарамдылықты </a:t>
            </a:r>
            <a:r>
              <a:rPr lang="ru-RU" dirty="0" err="1"/>
              <a:t>бағалау үшін </a:t>
            </a:r>
            <a:r>
              <a:rPr lang="ru-RU" dirty="0"/>
              <a:t>- </a:t>
            </a:r>
            <a:r>
              <a:rPr lang="ru-RU" dirty="0" err="1"/>
              <a:t>жұмыс жағдайын қалпына келтірудің орташа</a:t>
            </a:r>
            <a:r>
              <a:rPr lang="ru-RU" dirty="0"/>
              <a:t> </a:t>
            </a:r>
            <a:r>
              <a:rPr lang="ru-RU" dirty="0" err="1"/>
              <a:t>уақыты;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 smtClean="0"/>
              <a:t>-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/>
              <a:t>бағалау үшін-дайындық коэффициенті</a:t>
            </a:r>
            <a:r>
              <a:rPr lang="ru-RU" dirty="0"/>
              <a:t> </a:t>
            </a:r>
            <a:r>
              <a:rPr lang="ru-RU" dirty="0" err="1"/>
              <a:t>және техникалық пайдалану</a:t>
            </a:r>
            <a:r>
              <a:rPr lang="ru-RU" dirty="0"/>
              <a:t> </a:t>
            </a:r>
            <a:r>
              <a:rPr lang="ru-RU" dirty="0" err="1"/>
              <a:t>коэффициенті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  <a:r>
              <a:rPr lang="ru-RU" dirty="0" err="1"/>
              <a:t>Бұл коэффициенттер</a:t>
            </a:r>
            <a:r>
              <a:rPr lang="ru-RU" dirty="0"/>
              <a:t> </a:t>
            </a:r>
            <a:r>
              <a:rPr lang="ru-RU" dirty="0" err="1"/>
              <a:t>қарастырылып отырған пайдалану</a:t>
            </a:r>
            <a:r>
              <a:rPr lang="ru-RU" dirty="0"/>
              <a:t> </a:t>
            </a:r>
            <a:r>
              <a:rPr lang="ru-RU" dirty="0" err="1"/>
              <a:t>кезеңіне қатысты көлік құралының жұмыс күйінде </a:t>
            </a:r>
            <a:r>
              <a:rPr lang="ru-RU" dirty="0"/>
              <a:t>болу </a:t>
            </a:r>
            <a:r>
              <a:rPr lang="ru-RU" dirty="0" err="1"/>
              <a:t>уақытының үлесін анықтайды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/>
              <a:t>Сенімділікті</a:t>
            </a:r>
            <a:r>
              <a:rPr lang="ru-RU" dirty="0"/>
              <a:t> </a:t>
            </a:r>
            <a:r>
              <a:rPr lang="ru-RU" dirty="0" err="1"/>
              <a:t>арттыруға келесі</a:t>
            </a:r>
            <a:r>
              <a:rPr lang="ru-RU" dirty="0"/>
              <a:t> </a:t>
            </a:r>
            <a:r>
              <a:rPr lang="ru-RU" dirty="0" err="1"/>
              <a:t>әдістерді қолдану арқылы қол жеткізуге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: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* Элемент </a:t>
            </a:r>
            <a:r>
              <a:rPr lang="ru-RU" dirty="0" err="1"/>
              <a:t>әдістері</a:t>
            </a:r>
            <a:r>
              <a:rPr lang="ru-RU" dirty="0"/>
              <a:t>. TSI </a:t>
            </a:r>
            <a:r>
              <a:rPr lang="ru-RU" dirty="0" err="1"/>
              <a:t>сенімділігі</a:t>
            </a:r>
            <a:r>
              <a:rPr lang="ru-RU" dirty="0"/>
              <a:t> </a:t>
            </a:r>
            <a:r>
              <a:rPr lang="ru-RU" dirty="0" err="1"/>
              <a:t>ең алдымен</a:t>
            </a:r>
            <a:r>
              <a:rPr lang="ru-RU" dirty="0"/>
              <a:t> </a:t>
            </a:r>
            <a:r>
              <a:rPr lang="ru-RU" dirty="0" err="1"/>
              <a:t>компоненттердің сенімділігімен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r>
              <a:rPr lang="ru-RU" dirty="0" err="1"/>
              <a:t>Сондықтан сәтсіздіктер (және сәтсіздіктер</a:t>
            </a:r>
            <a:r>
              <a:rPr lang="ru-RU" dirty="0"/>
              <a:t>) </a:t>
            </a:r>
            <a:r>
              <a:rPr lang="ru-RU" dirty="0" err="1"/>
              <a:t>арасындағы жұмысты жақсартудың дәстүрлі әдісі неғұрлым сенімді</a:t>
            </a:r>
            <a:r>
              <a:rPr lang="ru-RU" dirty="0"/>
              <a:t> </a:t>
            </a:r>
            <a:r>
              <a:rPr lang="ru-RU" dirty="0" err="1"/>
              <a:t>элементтер</a:t>
            </a:r>
            <a:r>
              <a:rPr lang="ru-RU" dirty="0"/>
              <a:t> </a:t>
            </a:r>
            <a:r>
              <a:rPr lang="ru-RU" dirty="0" err="1"/>
              <a:t>базасын</a:t>
            </a:r>
            <a:r>
              <a:rPr lang="ru-RU" dirty="0"/>
              <a:t> </a:t>
            </a:r>
            <a:r>
              <a:rPr lang="ru-RU" dirty="0" err="1"/>
              <a:t>қолданумен және құрылымдық және технологиялық негізді</a:t>
            </a:r>
            <a:r>
              <a:rPr lang="ru-RU" dirty="0"/>
              <a:t> </a:t>
            </a:r>
            <a:r>
              <a:rPr lang="ru-RU" dirty="0" err="1"/>
              <a:t>жетілдірумен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Элемент </a:t>
            </a:r>
            <a:r>
              <a:rPr lang="ru-RU" dirty="0" err="1"/>
              <a:t>базасының сенімділігі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ұрпақтан екінші</a:t>
            </a:r>
            <a:r>
              <a:rPr lang="ru-RU" dirty="0"/>
              <a:t> </a:t>
            </a:r>
            <a:r>
              <a:rPr lang="ru-RU" dirty="0" err="1"/>
              <a:t>ұрпаққа өту кезінде</a:t>
            </a:r>
            <a:r>
              <a:rPr lang="ru-RU" dirty="0"/>
              <a:t> </a:t>
            </a:r>
            <a:r>
              <a:rPr lang="ru-RU" dirty="0" err="1"/>
              <a:t>айтарлықтай артады</a:t>
            </a:r>
            <a:r>
              <a:rPr lang="ru-RU" dirty="0"/>
              <a:t>, ал </a:t>
            </a:r>
            <a:r>
              <a:rPr lang="ru-RU" dirty="0" err="1"/>
              <a:t>қазіргі заманғы </a:t>
            </a:r>
            <a:r>
              <a:rPr lang="ru-RU" dirty="0"/>
              <a:t>элемент </a:t>
            </a:r>
            <a:r>
              <a:rPr lang="ru-RU" dirty="0" err="1"/>
              <a:t>базасының сенімділік</a:t>
            </a:r>
            <a:r>
              <a:rPr lang="ru-RU" dirty="0"/>
              <a:t> </a:t>
            </a:r>
            <a:r>
              <a:rPr lang="ru-RU" dirty="0" err="1"/>
              <a:t>көрсеткіштері </a:t>
            </a:r>
            <a:r>
              <a:rPr lang="ru-RU" dirty="0"/>
              <a:t>(</a:t>
            </a:r>
            <a:r>
              <a:rPr lang="ru-RU" dirty="0" err="1"/>
              <a:t>интеграцияның әртүрлі дәрежесіндегі интегралды</a:t>
            </a:r>
            <a:r>
              <a:rPr lang="ru-RU" dirty="0"/>
              <a:t> </a:t>
            </a:r>
            <a:r>
              <a:rPr lang="ru-RU" dirty="0" err="1"/>
              <a:t>схемалар</a:t>
            </a:r>
            <a:r>
              <a:rPr lang="ru-RU" dirty="0"/>
              <a:t>) </a:t>
            </a:r>
            <a:r>
              <a:rPr lang="ru-RU" dirty="0" err="1"/>
              <a:t>өте жоғары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Компьютердің электронды</a:t>
            </a:r>
            <a:r>
              <a:rPr lang="ru-RU" dirty="0"/>
              <a:t> </a:t>
            </a:r>
            <a:r>
              <a:rPr lang="ru-RU" dirty="0" err="1"/>
              <a:t>толтыруының негізгі</a:t>
            </a:r>
            <a:r>
              <a:rPr lang="ru-RU" dirty="0"/>
              <a:t> </a:t>
            </a:r>
            <a:r>
              <a:rPr lang="ru-RU" dirty="0" err="1"/>
              <a:t>құрылымдық буыны-коннекторы</a:t>
            </a:r>
            <a:r>
              <a:rPr lang="ru-RU" dirty="0"/>
              <a:t> бар </a:t>
            </a:r>
            <a:r>
              <a:rPr lang="ru-RU" dirty="0" err="1"/>
              <a:t>стандартты</a:t>
            </a:r>
            <a:r>
              <a:rPr lang="ru-RU" dirty="0"/>
              <a:t> </a:t>
            </a:r>
            <a:r>
              <a:rPr lang="ru-RU" dirty="0" err="1"/>
              <a:t>өлшемдегі баспа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. </a:t>
            </a:r>
            <a:r>
              <a:rPr lang="ru-RU" dirty="0" err="1"/>
              <a:t>Бұл дизайнмен</a:t>
            </a:r>
            <a:r>
              <a:rPr lang="ru-RU" dirty="0"/>
              <a:t> </a:t>
            </a:r>
            <a:r>
              <a:rPr lang="ru-RU" dirty="0" err="1"/>
              <a:t>жөндеу процесі</a:t>
            </a:r>
            <a:r>
              <a:rPr lang="ru-RU" dirty="0"/>
              <a:t> </a:t>
            </a:r>
            <a:r>
              <a:rPr lang="ru-RU" dirty="0" err="1"/>
              <a:t>минимумға дейін</a:t>
            </a:r>
            <a:r>
              <a:rPr lang="ru-RU" dirty="0"/>
              <a:t> </a:t>
            </a:r>
            <a:r>
              <a:rPr lang="ru-RU" dirty="0" err="1"/>
              <a:t>қысқарғанымен, ақаулықты анықтау және </a:t>
            </a:r>
            <a:r>
              <a:rPr lang="ru-RU" dirty="0"/>
              <a:t>оны </a:t>
            </a:r>
            <a:r>
              <a:rPr lang="ru-RU" dirty="0" err="1"/>
              <a:t>оқшаулау проблемасы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* </a:t>
            </a:r>
            <a:r>
              <a:rPr lang="ru-RU" dirty="0" err="1"/>
              <a:t>Бақылау-диагностикалық әдістер.</a:t>
            </a:r>
            <a:r>
              <a:rPr lang="ru-RU" dirty="0"/>
              <a:t> </a:t>
            </a:r>
            <a:r>
              <a:rPr lang="ru-RU" dirty="0" err="1"/>
              <a:t>Жөндеуге жарамдылықтың жоғары көрсеткіштерін қолдау және есептеу</a:t>
            </a:r>
            <a:r>
              <a:rPr lang="ru-RU" dirty="0"/>
              <a:t> </a:t>
            </a:r>
            <a:r>
              <a:rPr lang="ru-RU" dirty="0" err="1"/>
              <a:t>жүйесінің шығуындағы ақпараттың дұрыстығын қамтамасыз ету</a:t>
            </a:r>
            <a:r>
              <a:rPr lang="ru-RU" dirty="0"/>
              <a:t> </a:t>
            </a:r>
            <a:r>
              <a:rPr lang="ru-RU" dirty="0" err="1"/>
              <a:t>мақсатында олардың құрамында автоматты</a:t>
            </a:r>
            <a:r>
              <a:rPr lang="ru-RU" dirty="0"/>
              <a:t> </a:t>
            </a:r>
            <a:r>
              <a:rPr lang="ru-RU" dirty="0" err="1"/>
              <a:t>бақылау және </a:t>
            </a:r>
            <a:r>
              <a:rPr lang="ru-RU" dirty="0"/>
              <a:t>диагностика </a:t>
            </a:r>
            <a:r>
              <a:rPr lang="ru-RU" dirty="0" err="1"/>
              <a:t>құралдары </a:t>
            </a:r>
            <a:r>
              <a:rPr lang="ru-RU" dirty="0"/>
              <a:t>мен </a:t>
            </a:r>
            <a:r>
              <a:rPr lang="ru-RU" dirty="0" err="1"/>
              <a:t>жүйелері көзделеді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бақылау қатені анықтаған кезде</a:t>
            </a:r>
            <a:r>
              <a:rPr lang="ru-RU" dirty="0"/>
              <a:t> </a:t>
            </a:r>
            <a:r>
              <a:rPr lang="ru-RU" dirty="0" err="1"/>
              <a:t>операциялардың орындалуын</a:t>
            </a:r>
            <a:r>
              <a:rPr lang="ru-RU" dirty="0"/>
              <a:t> </a:t>
            </a:r>
            <a:r>
              <a:rPr lang="ru-RU" dirty="0" err="1"/>
              <a:t>тоқтатады және оның пайда</a:t>
            </a:r>
            <a:r>
              <a:rPr lang="ru-RU" dirty="0"/>
              <a:t> болу </a:t>
            </a:r>
            <a:r>
              <a:rPr lang="ru-RU" dirty="0" err="1"/>
              <a:t>себебін</a:t>
            </a:r>
            <a:r>
              <a:rPr lang="ru-RU" dirty="0"/>
              <a:t> </a:t>
            </a:r>
            <a:r>
              <a:rPr lang="ru-RU" dirty="0" err="1"/>
              <a:t>анықтайды </a:t>
            </a:r>
            <a:r>
              <a:rPr lang="ru-RU" dirty="0"/>
              <a:t>(</a:t>
            </a:r>
            <a:r>
              <a:rPr lang="ru-RU" dirty="0" err="1"/>
              <a:t>сәтсіздік</a:t>
            </a:r>
            <a:r>
              <a:rPr lang="ru-RU" dirty="0"/>
              <a:t>, </a:t>
            </a:r>
            <a:r>
              <a:rPr lang="ru-RU" dirty="0" err="1"/>
              <a:t>сәтсіздік</a:t>
            </a:r>
            <a:r>
              <a:rPr lang="ru-RU" dirty="0"/>
              <a:t>). </a:t>
            </a:r>
            <a:r>
              <a:rPr lang="ru-RU" dirty="0" err="1"/>
              <a:t>Ақау болған жағдайда жүйе жұмысты жалғастыру мүмкіндігін қамтамасыз ете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ақпараттың шынайылығын қалпына келтіреді</a:t>
            </a:r>
            <a:r>
              <a:rPr lang="ru-RU" dirty="0"/>
              <a:t>, ал бас </a:t>
            </a:r>
            <a:r>
              <a:rPr lang="ru-RU" dirty="0" err="1"/>
              <a:t>тартқан кезде</a:t>
            </a:r>
            <a:r>
              <a:rPr lang="ru-RU" dirty="0"/>
              <a:t> </a:t>
            </a:r>
            <a:r>
              <a:rPr lang="ru-RU" dirty="0" err="1"/>
              <a:t>қызмет көрсетуші персоналдың араласу</a:t>
            </a:r>
            <a:r>
              <a:rPr lang="ru-RU" dirty="0"/>
              <a:t> </a:t>
            </a:r>
            <a:r>
              <a:rPr lang="ru-RU" dirty="0" err="1"/>
              <a:t>қажеттілігі туралы</a:t>
            </a:r>
            <a:r>
              <a:rPr lang="ru-RU" dirty="0"/>
              <a:t> </a:t>
            </a:r>
            <a:r>
              <a:rPr lang="ru-RU" dirty="0" err="1"/>
              <a:t>хабарлай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қатені индекстейді</a:t>
            </a:r>
            <a:r>
              <a:rPr lang="ru-RU" dirty="0"/>
              <a:t> (</a:t>
            </a:r>
            <a:r>
              <a:rPr lang="ru-RU" dirty="0" err="1"/>
              <a:t>көрсетеді</a:t>
            </a:r>
            <a:r>
              <a:rPr lang="ru-RU" dirty="0"/>
              <a:t>, </a:t>
            </a:r>
            <a:r>
              <a:rPr lang="ru-RU" dirty="0" err="1"/>
              <a:t>шығарады</a:t>
            </a:r>
            <a:r>
              <a:rPr lang="ru-RU" dirty="0"/>
              <a:t>). </a:t>
            </a:r>
            <a:r>
              <a:rPr lang="ru-RU" dirty="0" err="1"/>
              <a:t>Мұндай жүйенің болуы</a:t>
            </a:r>
            <a:r>
              <a:rPr lang="ru-RU" dirty="0"/>
              <a:t> </a:t>
            </a:r>
            <a:r>
              <a:rPr lang="ru-RU" dirty="0" err="1"/>
              <a:t>ақпаратты жинау</a:t>
            </a:r>
            <a:r>
              <a:rPr lang="ru-RU" dirty="0"/>
              <a:t> </a:t>
            </a:r>
            <a:r>
              <a:rPr lang="ru-RU" dirty="0" err="1"/>
              <a:t>және өңдеу процестеріндегі</a:t>
            </a:r>
            <a:r>
              <a:rPr lang="ru-RU" dirty="0"/>
              <a:t> </a:t>
            </a:r>
            <a:r>
              <a:rPr lang="ru-RU" dirty="0" err="1"/>
              <a:t>қателіктің салдарын</a:t>
            </a:r>
            <a:r>
              <a:rPr lang="ru-RU" dirty="0"/>
              <a:t> </a:t>
            </a:r>
            <a:r>
              <a:rPr lang="ru-RU" dirty="0" err="1"/>
              <a:t>таратуға кедергі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 </a:t>
            </a:r>
            <a:r>
              <a:rPr lang="ru-RU" dirty="0" err="1"/>
              <a:t>және алынған деректер</a:t>
            </a:r>
            <a:r>
              <a:rPr lang="ru-RU" dirty="0"/>
              <a:t> мен </a:t>
            </a:r>
            <a:r>
              <a:rPr lang="ru-RU" dirty="0" err="1"/>
              <a:t>нәтижелердің сенімділігіне</a:t>
            </a:r>
            <a:r>
              <a:rPr lang="ru-RU" dirty="0"/>
              <a:t> </a:t>
            </a:r>
            <a:r>
              <a:rPr lang="ru-RU" dirty="0" err="1"/>
              <a:t>кепілдік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Автоматты</a:t>
            </a:r>
            <a:r>
              <a:rPr lang="ru-RU" dirty="0"/>
              <a:t> диагностика </a:t>
            </a:r>
            <a:r>
              <a:rPr lang="ru-RU" dirty="0" err="1"/>
              <a:t>жүйелерінің негізгі</a:t>
            </a:r>
            <a:r>
              <a:rPr lang="ru-RU" dirty="0"/>
              <a:t> </a:t>
            </a:r>
            <a:r>
              <a:rPr lang="ru-RU" dirty="0" err="1"/>
              <a:t>мақсаты қалпына келтіру</a:t>
            </a:r>
            <a:r>
              <a:rPr lang="ru-RU" dirty="0"/>
              <a:t> </a:t>
            </a:r>
            <a:r>
              <a:rPr lang="ru-RU" dirty="0" err="1"/>
              <a:t>уақытын азайту</a:t>
            </a:r>
            <a:r>
              <a:rPr lang="ru-RU" dirty="0"/>
              <a:t>, </a:t>
            </a:r>
            <a:r>
              <a:rPr lang="ru-RU" dirty="0" err="1"/>
              <a:t>күрделі техникалық құралдарды жөндеу </a:t>
            </a:r>
            <a:r>
              <a:rPr lang="ru-RU" dirty="0"/>
              <a:t>мен </a:t>
            </a:r>
            <a:r>
              <a:rPr lang="ru-RU" dirty="0" err="1"/>
              <a:t>техникалық қызмет көрсетуді жеңілдету 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Жүйе ақаулықтың орнын</a:t>
            </a:r>
            <a:r>
              <a:rPr lang="ru-RU" dirty="0"/>
              <a:t> </a:t>
            </a:r>
            <a:r>
              <a:rPr lang="ru-RU" dirty="0" err="1"/>
              <a:t>анықтайды және қызмет көрсетуші персоналға туындаған ақауларды </a:t>
            </a:r>
            <a:r>
              <a:rPr lang="ru-RU" dirty="0"/>
              <a:t>тез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үшін қажетті ақпаратты береді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Бақылау және </a:t>
            </a:r>
            <a:r>
              <a:rPr lang="ru-RU" dirty="0"/>
              <a:t>диагностика </a:t>
            </a:r>
            <a:r>
              <a:rPr lang="ru-RU" dirty="0" err="1"/>
              <a:t>аппараттық және бағдарламалық құралдардың оңтайлы үйлесімі арқылы жүзеге асырылады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* </a:t>
            </a:r>
            <a:r>
              <a:rPr lang="ru-RU" dirty="0" err="1"/>
              <a:t>Құрылымдық әдістер технологиялық процестерді</a:t>
            </a:r>
            <a:r>
              <a:rPr lang="ru-RU" dirty="0"/>
              <a:t> </a:t>
            </a:r>
            <a:r>
              <a:rPr lang="ru-RU" dirty="0" err="1"/>
              <a:t>орындаудың сенімділігі</a:t>
            </a:r>
            <a:r>
              <a:rPr lang="ru-RU" dirty="0"/>
              <a:t> мен </a:t>
            </a:r>
            <a:r>
              <a:rPr lang="ru-RU" dirty="0" err="1"/>
              <a:t>сенімділігін</a:t>
            </a:r>
            <a:r>
              <a:rPr lang="ru-RU" dirty="0"/>
              <a:t> </a:t>
            </a:r>
            <a:r>
              <a:rPr lang="ru-RU" dirty="0" err="1"/>
              <a:t>қамтамасыз ететін</a:t>
            </a:r>
            <a:r>
              <a:rPr lang="ru-RU" dirty="0"/>
              <a:t> </a:t>
            </a:r>
            <a:r>
              <a:rPr lang="ru-RU" dirty="0" err="1"/>
              <a:t>жүйелерді қайталау</a:t>
            </a:r>
            <a:r>
              <a:rPr lang="ru-RU" dirty="0"/>
              <a:t>, </a:t>
            </a:r>
            <a:r>
              <a:rPr lang="ru-RU" dirty="0" err="1"/>
              <a:t>резервтеу</a:t>
            </a:r>
            <a:r>
              <a:rPr lang="ru-RU" dirty="0"/>
              <a:t> </a:t>
            </a:r>
            <a:r>
              <a:rPr lang="ru-RU" dirty="0" err="1"/>
              <a:t>және қайта конфигурациялау</a:t>
            </a:r>
            <a:r>
              <a:rPr lang="ru-RU" dirty="0"/>
              <a:t> </a:t>
            </a:r>
            <a:r>
              <a:rPr lang="ru-RU" dirty="0" err="1"/>
              <a:t>принциптерін</a:t>
            </a:r>
            <a:r>
              <a:rPr lang="ru-RU" dirty="0"/>
              <a:t> </a:t>
            </a:r>
            <a:r>
              <a:rPr lang="ru-RU" dirty="0" err="1"/>
              <a:t>қолдануға негізделген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* </a:t>
            </a:r>
            <a:r>
              <a:rPr lang="ru-RU" dirty="0" err="1"/>
              <a:t>Қайталану принципі</a:t>
            </a:r>
            <a:r>
              <a:rPr lang="ru-RU" dirty="0"/>
              <a:t> </a:t>
            </a:r>
            <a:r>
              <a:rPr lang="ru-RU" dirty="0" err="1"/>
              <a:t>бірдей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типтегі</a:t>
            </a:r>
            <a:r>
              <a:rPr lang="ru-RU" dirty="0"/>
              <a:t> </a:t>
            </a:r>
            <a:r>
              <a:rPr lang="ru-RU" dirty="0" err="1"/>
              <a:t>құрылғылардың жүйесімен бір</a:t>
            </a:r>
            <a:r>
              <a:rPr lang="ru-RU" dirty="0"/>
              <a:t> </a:t>
            </a:r>
            <a:r>
              <a:rPr lang="ru-RU" dirty="0" err="1"/>
              <a:t>уақытта және </a:t>
            </a:r>
            <a:r>
              <a:rPr lang="ru-RU" dirty="0"/>
              <a:t>параллель </a:t>
            </a:r>
            <a:r>
              <a:rPr lang="ru-RU" dirty="0" err="1"/>
              <a:t>орындауды</a:t>
            </a:r>
            <a:r>
              <a:rPr lang="ru-RU" dirty="0"/>
              <a:t> </a:t>
            </a:r>
            <a:r>
              <a:rPr lang="ru-RU" dirty="0" err="1"/>
              <a:t>ұйымдастыруға және алынған аралық және шығыс деректерін</a:t>
            </a:r>
            <a:r>
              <a:rPr lang="ru-RU" dirty="0"/>
              <a:t> </a:t>
            </a:r>
            <a:r>
              <a:rPr lang="ru-RU" dirty="0" err="1"/>
              <a:t>салыстыруға бағытталған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қатар, олардың бірі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, </a:t>
            </a:r>
            <a:r>
              <a:rPr lang="ru-RU" dirty="0" err="1"/>
              <a:t>екіншісі</a:t>
            </a:r>
            <a:r>
              <a:rPr lang="ru-RU" dirty="0"/>
              <a:t> </a:t>
            </a:r>
            <a:r>
              <a:rPr lang="ru-RU" dirty="0" err="1"/>
              <a:t>көмекші 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, ал </a:t>
            </a:r>
            <a:r>
              <a:rPr lang="ru-RU" dirty="0" err="1"/>
              <a:t>ақпарат беруді</a:t>
            </a:r>
            <a:r>
              <a:rPr lang="ru-RU" dirty="0"/>
              <a:t> тек </a:t>
            </a:r>
            <a:r>
              <a:rPr lang="ru-RU" dirty="0" err="1"/>
              <a:t>негізгісі</a:t>
            </a:r>
            <a:r>
              <a:rPr lang="ru-RU" dirty="0"/>
              <a:t> </a:t>
            </a:r>
            <a:r>
              <a:rPr lang="ru-RU" dirty="0" err="1"/>
              <a:t>жүзеге асырады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*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құрылғы істен</a:t>
            </a:r>
            <a:r>
              <a:rPr lang="ru-RU" dirty="0"/>
              <a:t> </a:t>
            </a:r>
            <a:r>
              <a:rPr lang="ru-RU" dirty="0" err="1"/>
              <a:t>шықса, онда</a:t>
            </a:r>
            <a:r>
              <a:rPr lang="ru-RU" dirty="0"/>
              <a:t> </a:t>
            </a:r>
            <a:r>
              <a:rPr lang="ru-RU" dirty="0" err="1"/>
              <a:t>оның функцияларын</a:t>
            </a:r>
            <a:r>
              <a:rPr lang="ru-RU" dirty="0"/>
              <a:t> </a:t>
            </a:r>
            <a:r>
              <a:rPr lang="ru-RU" dirty="0" err="1"/>
              <a:t>қосалқы (қайталаусыз</a:t>
            </a:r>
            <a:r>
              <a:rPr lang="ru-RU" dirty="0"/>
              <a:t>) </a:t>
            </a:r>
            <a:r>
              <a:rPr lang="ru-RU" dirty="0" err="1"/>
              <a:t>орындайды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 пен </a:t>
            </a:r>
            <a:r>
              <a:rPr lang="ru-RU" dirty="0" err="1"/>
              <a:t>сенімділікке</a:t>
            </a:r>
            <a:r>
              <a:rPr lang="ru-RU" dirty="0"/>
              <a:t> </a:t>
            </a:r>
            <a:r>
              <a:rPr lang="ru-RU" dirty="0" err="1"/>
              <a:t>қойылатын жоғары талаптар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қайталануды қалпына келтіре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қосымша құрылғы қосылады </a:t>
            </a:r>
            <a:r>
              <a:rPr lang="ru-RU" dirty="0"/>
              <a:t>(</a:t>
            </a:r>
            <a:r>
              <a:rPr lang="ru-RU" dirty="0" err="1"/>
              <a:t>резервтеу</a:t>
            </a:r>
            <a:r>
              <a:rPr lang="ru-RU" dirty="0"/>
              <a:t> </a:t>
            </a:r>
            <a:r>
              <a:rPr lang="ru-RU" dirty="0" err="1"/>
              <a:t>принципі</a:t>
            </a:r>
            <a:r>
              <a:rPr lang="ru-RU" dirty="0"/>
              <a:t>). </a:t>
            </a:r>
            <a:r>
              <a:rPr lang="ru-RU" dirty="0" err="1"/>
              <a:t>Бұл қағидалар бір</a:t>
            </a:r>
            <a:r>
              <a:rPr lang="ru-RU" dirty="0"/>
              <a:t> </a:t>
            </a:r>
            <a:r>
              <a:rPr lang="ru-RU" dirty="0" err="1"/>
              <a:t>типті</a:t>
            </a:r>
            <a:r>
              <a:rPr lang="ru-RU" dirty="0"/>
              <a:t> </a:t>
            </a:r>
            <a:r>
              <a:rPr lang="ru-RU" dirty="0" err="1"/>
              <a:t>техникалық құралдардың өзара диагностикасын</a:t>
            </a:r>
            <a:r>
              <a:rPr lang="ru-RU" dirty="0"/>
              <a:t> </a:t>
            </a:r>
            <a:r>
              <a:rPr lang="ru-RU" dirty="0" err="1"/>
              <a:t>жүргізу мүмкіндігі есебінен</a:t>
            </a:r>
            <a:r>
              <a:rPr lang="ru-RU" dirty="0"/>
              <a:t> </a:t>
            </a:r>
            <a:r>
              <a:rPr lang="ru-RU" dirty="0" err="1"/>
              <a:t>ақауларды диагностикалауды</a:t>
            </a:r>
            <a:r>
              <a:rPr lang="ru-RU" dirty="0"/>
              <a:t> </a:t>
            </a:r>
            <a:r>
              <a:rPr lang="ru-RU" dirty="0" err="1"/>
              <a:t>жеңілдетеді.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* </a:t>
            </a:r>
            <a:r>
              <a:rPr lang="ru-RU" dirty="0" err="1"/>
              <a:t>Қайта конфигурациялау</a:t>
            </a:r>
            <a:r>
              <a:rPr lang="ru-RU" dirty="0"/>
              <a:t> </a:t>
            </a:r>
            <a:r>
              <a:rPr lang="ru-RU" dirty="0" err="1"/>
              <a:t>принципі</a:t>
            </a:r>
            <a:r>
              <a:rPr lang="ru-RU" dirty="0"/>
              <a:t> </a:t>
            </a:r>
            <a:r>
              <a:rPr lang="ru-RU" dirty="0" err="1"/>
              <a:t>өміршеңдікті арттырады</a:t>
            </a:r>
            <a:r>
              <a:rPr lang="ru-RU" dirty="0"/>
              <a:t> </a:t>
            </a:r>
            <a:r>
              <a:rPr lang="ru-RU" dirty="0" err="1"/>
              <a:t>және жүйенің істен</a:t>
            </a:r>
            <a:r>
              <a:rPr lang="ru-RU" dirty="0"/>
              <a:t> </a:t>
            </a:r>
            <a:r>
              <a:rPr lang="ru-RU" dirty="0" err="1"/>
              <a:t>шыққан кезде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қабілетін жоғалтпай ұзақ уақыт жұмыс істеуін</a:t>
            </a:r>
            <a:r>
              <a:rPr lang="ru-RU" dirty="0"/>
              <a:t> </a:t>
            </a:r>
            <a:r>
              <a:rPr lang="ru-RU" dirty="0" err="1"/>
              <a:t>қамтамасыз етеді</a:t>
            </a:r>
            <a:r>
              <a:rPr lang="ru-RU" dirty="0"/>
              <a:t>. Оны </a:t>
            </a:r>
            <a:r>
              <a:rPr lang="ru-RU" dirty="0" err="1"/>
              <a:t>жүзеге асыру</a:t>
            </a:r>
            <a:r>
              <a:rPr lang="ru-RU" dirty="0"/>
              <a:t> </a:t>
            </a:r>
            <a:r>
              <a:rPr lang="ru-RU" dirty="0" err="1"/>
              <a:t>үшін қосымша жабдықты енгізу</a:t>
            </a:r>
            <a:r>
              <a:rPr lang="ru-RU" dirty="0"/>
              <a:t> </a:t>
            </a:r>
            <a:r>
              <a:rPr lang="ru-RU" dirty="0" err="1"/>
              <a:t>қажет </a:t>
            </a:r>
            <a:r>
              <a:rPr lang="ru-RU" dirty="0"/>
              <a:t>(</a:t>
            </a:r>
            <a:r>
              <a:rPr lang="ru-RU" dirty="0" err="1"/>
              <a:t>ұқсас құрылғылардың топтары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процессорлар</a:t>
            </a:r>
            <a:r>
              <a:rPr lang="ru-RU" dirty="0"/>
              <a:t>, </a:t>
            </a:r>
            <a:r>
              <a:rPr lang="ru-RU" dirty="0" err="1"/>
              <a:t>жад</a:t>
            </a:r>
            <a:r>
              <a:rPr lang="ru-RU" dirty="0"/>
              <a:t> </a:t>
            </a:r>
            <a:r>
              <a:rPr lang="ru-RU" dirty="0" err="1"/>
              <a:t>модульдері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т.б.) </a:t>
            </a:r>
            <a:r>
              <a:rPr lang="ru-RU" dirty="0" err="1"/>
              <a:t>және арнайы</a:t>
            </a:r>
            <a:r>
              <a:rPr lang="ru-RU" dirty="0"/>
              <a:t> </a:t>
            </a:r>
            <a:r>
              <a:rPr lang="ru-RU" dirty="0" err="1"/>
              <a:t>логикалық ұйым.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 құрылғылардың функциялары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 жағдайда жұмыс істейтін</a:t>
            </a:r>
            <a:r>
              <a:rPr lang="ru-RU" dirty="0"/>
              <a:t> </a:t>
            </a:r>
            <a:r>
              <a:rPr lang="ru-RU" dirty="0" err="1"/>
              <a:t>құрылғылар арасында</a:t>
            </a:r>
            <a:r>
              <a:rPr lang="ru-RU" dirty="0"/>
              <a:t> </a:t>
            </a:r>
            <a:r>
              <a:rPr lang="ru-RU" dirty="0" err="1"/>
              <a:t>қайта бөлінеді.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* </a:t>
            </a:r>
            <a:r>
              <a:rPr lang="ru-RU" dirty="0" err="1"/>
              <a:t>Ұйымдастыру әдістері.</a:t>
            </a:r>
            <a:r>
              <a:rPr lang="ru-RU" dirty="0"/>
              <a:t> </a:t>
            </a:r>
            <a:r>
              <a:rPr lang="ru-RU" dirty="0" err="1"/>
              <a:t>Жүйелердің сенімділігі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әзірлеу </a:t>
            </a:r>
            <a:r>
              <a:rPr lang="ru-RU" dirty="0"/>
              <a:t>мен </a:t>
            </a:r>
            <a:r>
              <a:rPr lang="ru-RU" dirty="0" err="1"/>
              <a:t>өндірудің принциптері</a:t>
            </a:r>
            <a:r>
              <a:rPr lang="ru-RU" dirty="0"/>
              <a:t> </a:t>
            </a:r>
            <a:r>
              <a:rPr lang="ru-RU" dirty="0" err="1"/>
              <a:t>мен</a:t>
            </a:r>
            <a:r>
              <a:rPr lang="ru-RU" dirty="0"/>
              <a:t> </a:t>
            </a:r>
            <a:r>
              <a:rPr lang="ru-RU" dirty="0" err="1"/>
              <a:t>сапасымен</a:t>
            </a:r>
            <a:r>
              <a:rPr lang="ru-RU" dirty="0"/>
              <a:t> </a:t>
            </a:r>
            <a:r>
              <a:rPr lang="ru-RU" dirty="0" err="1"/>
              <a:t>ғана емес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 қызмет көрсету әдістері мен</a:t>
            </a:r>
            <a:r>
              <a:rPr lang="ru-RU" dirty="0"/>
              <a:t> </a:t>
            </a:r>
            <a:r>
              <a:rPr lang="ru-RU" dirty="0" err="1"/>
              <a:t>сапасымен</a:t>
            </a:r>
            <a:r>
              <a:rPr lang="ru-RU" dirty="0"/>
              <a:t> де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r>
              <a:rPr lang="ru-RU" dirty="0" err="1"/>
              <a:t>Сондықтан сенімділік</a:t>
            </a:r>
            <a:r>
              <a:rPr lang="ru-RU" dirty="0"/>
              <a:t> </a:t>
            </a:r>
            <a:r>
              <a:rPr lang="ru-RU" dirty="0" err="1"/>
              <a:t>көрсеткіштерін арттырудың тағы бір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 </a:t>
            </a:r>
            <a:r>
              <a:rPr lang="ru-RU" dirty="0" err="1"/>
              <a:t>оларға техникалық қызмет көрсетуді ұйымдастырумен, яғни алдын-алу</a:t>
            </a:r>
            <a:r>
              <a:rPr lang="ru-RU" dirty="0"/>
              <a:t> </a:t>
            </a:r>
            <a:r>
              <a:rPr lang="ru-RU" dirty="0" err="1"/>
              <a:t>және басқа </a:t>
            </a:r>
            <a:r>
              <a:rPr lang="ru-RU" dirty="0"/>
              <a:t>да </a:t>
            </a:r>
            <a:r>
              <a:rPr lang="ru-RU" dirty="0" err="1"/>
              <a:t>ұйымдастырушылық-техникалық шаралармен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құрылғыларды жұмысқа қабілетті күйде ұстау, істен</a:t>
            </a:r>
            <a:r>
              <a:rPr lang="ru-RU" dirty="0"/>
              <a:t> </a:t>
            </a:r>
            <a:r>
              <a:rPr lang="ru-RU" dirty="0" err="1"/>
              <a:t>шығулар </a:t>
            </a:r>
            <a:r>
              <a:rPr lang="ru-RU" dirty="0"/>
              <a:t>мен </a:t>
            </a:r>
            <a:r>
              <a:rPr lang="ru-RU" dirty="0" err="1"/>
              <a:t>іркілістердің алдын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 анықтау</a:t>
            </a:r>
            <a:r>
              <a:rPr lang="ru-RU" dirty="0"/>
              <a:t>, </a:t>
            </a:r>
            <a:r>
              <a:rPr lang="ru-RU" dirty="0" err="1"/>
              <a:t>олардың себептерін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, </a:t>
            </a:r>
            <a:r>
              <a:rPr lang="ru-RU" dirty="0" err="1"/>
              <a:t>Қызмет көрсетуші персоналдың біліктілігін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мақсатында орындалады</a:t>
            </a:r>
            <a:r>
              <a:rPr lang="ru-RU" dirty="0"/>
              <a:t>.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іс-шараларға бекітілген</a:t>
            </a:r>
            <a:r>
              <a:rPr lang="ru-RU" dirty="0"/>
              <a:t> </a:t>
            </a:r>
            <a:r>
              <a:rPr lang="ru-RU" dirty="0" err="1"/>
              <a:t>кесте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кезеңділікпен жүргізілетін жоспарлы</a:t>
            </a:r>
            <a:r>
              <a:rPr lang="ru-RU" dirty="0"/>
              <a:t> </a:t>
            </a:r>
            <a:r>
              <a:rPr lang="ru-RU" dirty="0" err="1"/>
              <a:t>профилактикалық жұмыстар жатады</a:t>
            </a:r>
            <a:r>
              <a:rPr lang="ru-RU" dirty="0"/>
              <a:t>. </a:t>
            </a:r>
            <a:r>
              <a:rPr lang="ru-RU" dirty="0" err="1"/>
              <a:t>Кестені</a:t>
            </a:r>
            <a:r>
              <a:rPr lang="ru-RU" dirty="0"/>
              <a:t> </a:t>
            </a:r>
            <a:r>
              <a:rPr lang="ru-RU" dirty="0" err="1"/>
              <a:t>құру кезінде</a:t>
            </a:r>
            <a:r>
              <a:rPr lang="ru-RU" dirty="0"/>
              <a:t> </a:t>
            </a:r>
            <a:r>
              <a:rPr lang="ru-RU" dirty="0" err="1"/>
              <a:t>жұмыс көлемі Құрылғының техникалық жағдайына және қызмет көрсететін персоналдың біліктілігіне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Сондықтан пайдалану</a:t>
            </a:r>
            <a:r>
              <a:rPr lang="ru-RU" dirty="0"/>
              <a:t> </a:t>
            </a:r>
            <a:r>
              <a:rPr lang="ru-RU" dirty="0" err="1"/>
              <a:t>шығындары жабдықтың сенімділік</a:t>
            </a:r>
            <a:r>
              <a:rPr lang="ru-RU" dirty="0"/>
              <a:t> </a:t>
            </a:r>
            <a:r>
              <a:rPr lang="ru-RU" dirty="0" err="1"/>
              <a:t>көрсеткіштерімен тығыз байланысты</a:t>
            </a:r>
            <a:r>
              <a:rPr lang="ru-RU" dirty="0"/>
              <a:t> </a:t>
            </a:r>
            <a:r>
              <a:rPr lang="ru-RU" dirty="0" err="1"/>
              <a:t>және алдын-алу</a:t>
            </a:r>
            <a:r>
              <a:rPr lang="ru-RU" dirty="0"/>
              <a:t> </a:t>
            </a:r>
            <a:r>
              <a:rPr lang="ru-RU" dirty="0" err="1"/>
              <a:t>жұмыстары </a:t>
            </a:r>
            <a:r>
              <a:rPr lang="ru-RU" dirty="0"/>
              <a:t>осы </a:t>
            </a:r>
            <a:r>
              <a:rPr lang="ru-RU" dirty="0" err="1"/>
              <a:t>көрсеткіштерді жақсартып қана қоймай</a:t>
            </a:r>
            <a:r>
              <a:rPr lang="ru-RU" dirty="0"/>
              <a:t>,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шығындарын азайтады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Осылайша</a:t>
            </a:r>
            <a:r>
              <a:rPr lang="ru-RU" dirty="0"/>
              <a:t>, осы </a:t>
            </a:r>
            <a:r>
              <a:rPr lang="ru-RU" dirty="0" err="1"/>
              <a:t>әдістерді кешенді</a:t>
            </a:r>
            <a:r>
              <a:rPr lang="ru-RU" dirty="0"/>
              <a:t> </a:t>
            </a:r>
            <a:r>
              <a:rPr lang="ru-RU" dirty="0" err="1"/>
              <a:t>қолдану қазіргі заманғы есептеу</a:t>
            </a:r>
            <a:r>
              <a:rPr lang="ru-RU" dirty="0"/>
              <a:t> </a:t>
            </a:r>
            <a:r>
              <a:rPr lang="ru-RU" dirty="0" err="1"/>
              <a:t>жүйелерінің жоғары сенімділігін</a:t>
            </a:r>
            <a:r>
              <a:rPr lang="ru-RU" dirty="0"/>
              <a:t> </a:t>
            </a:r>
            <a:r>
              <a:rPr lang="ru-RU" dirty="0" err="1"/>
              <a:t>қамтамасыз етеді</a:t>
            </a:r>
            <a:r>
              <a:rPr lang="ru-RU" dirty="0"/>
              <a:t>, </a:t>
            </a:r>
            <a:r>
              <a:rPr lang="ru-RU" dirty="0" err="1"/>
              <a:t>сәтсіздік немесе</a:t>
            </a:r>
            <a:r>
              <a:rPr lang="ru-RU" dirty="0"/>
              <a:t> </a:t>
            </a:r>
            <a:r>
              <a:rPr lang="ru-RU" dirty="0" err="1"/>
              <a:t>сәтсіздік</a:t>
            </a:r>
            <a:r>
              <a:rPr lang="ru-RU" dirty="0"/>
              <a:t>, </a:t>
            </a:r>
            <a:r>
              <a:rPr lang="ru-RU" dirty="0" err="1"/>
              <a:t>дайындық және техникалық пайдалану</a:t>
            </a:r>
            <a:r>
              <a:rPr lang="ru-RU" dirty="0"/>
              <a:t> </a:t>
            </a:r>
            <a:r>
              <a:rPr lang="ru-RU" dirty="0" err="1"/>
              <a:t>коэффициенттері</a:t>
            </a:r>
            <a:r>
              <a:rPr lang="ru-RU" dirty="0"/>
              <a:t> </a:t>
            </a:r>
            <a:r>
              <a:rPr lang="ru-RU" dirty="0" err="1"/>
              <a:t>сияқты көрсеткіштерді арттырады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564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5  Техникалық құралдардың сенімділігін қамтамасыз ету.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 Техникалық құралдардың сенімділігін қамтамасыз ету.</dc:title>
  <dc:creator>AA</dc:creator>
  <cp:lastModifiedBy>AA</cp:lastModifiedBy>
  <cp:revision>8</cp:revision>
  <dcterms:created xsi:type="dcterms:W3CDTF">2021-02-26T07:48:54Z</dcterms:created>
  <dcterms:modified xsi:type="dcterms:W3CDTF">2021-02-26T09:00:45Z</dcterms:modified>
</cp:coreProperties>
</file>